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09" r:id="rId6"/>
    <p:sldId id="308" r:id="rId7"/>
    <p:sldId id="261" r:id="rId8"/>
    <p:sldId id="276" r:id="rId9"/>
    <p:sldId id="278" r:id="rId10"/>
    <p:sldId id="312" r:id="rId11"/>
    <p:sldId id="310" r:id="rId12"/>
    <p:sldId id="311" r:id="rId13"/>
    <p:sldId id="295" r:id="rId14"/>
    <p:sldId id="313" r:id="rId15"/>
    <p:sldId id="279" r:id="rId16"/>
    <p:sldId id="294" r:id="rId17"/>
    <p:sldId id="314" r:id="rId18"/>
    <p:sldId id="282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3" y="48"/>
      </p:cViewPr>
      <p:guideLst>
        <p:guide orient="horz" pos="23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960072" y="275826"/>
            <a:ext cx="227185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Capstone Project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209969" y="4645224"/>
            <a:ext cx="2872668" cy="1958520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0ACC7848-6459-7119-8AB9-6A63CC07FFE4}"/>
              </a:ext>
            </a:extLst>
          </p:cNvPr>
          <p:cNvSpPr/>
          <p:nvPr/>
        </p:nvSpPr>
        <p:spPr>
          <a:xfrm>
            <a:off x="4065079" y="3100941"/>
            <a:ext cx="3952711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1016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InstaAd</a:t>
            </a:r>
            <a:endParaRPr lang="he-IL" sz="6600" b="1" dirty="0">
              <a:ln w="1016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0B62D3B-B61D-16CB-5913-03D15257DF58}"/>
              </a:ext>
            </a:extLst>
          </p:cNvPr>
          <p:cNvSpPr/>
          <p:nvPr/>
        </p:nvSpPr>
        <p:spPr>
          <a:xfrm>
            <a:off x="1185417" y="4208937"/>
            <a:ext cx="993199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AI-Based Advertisement Generator</a:t>
            </a:r>
            <a:endParaRPr lang="he-IL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17128C6-DC76-044E-F90D-FB83DC78D9E9}"/>
              </a:ext>
            </a:extLst>
          </p:cNvPr>
          <p:cNvSpPr/>
          <p:nvPr/>
        </p:nvSpPr>
        <p:spPr>
          <a:xfrm>
            <a:off x="1129999" y="6060468"/>
            <a:ext cx="99319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By: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Maor Siboni &amp; Daniel Ayash</a:t>
            </a:r>
            <a:endParaRPr lang="he-IL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8B89B61-F52A-7723-179B-3F2EC08CC1FB}"/>
              </a:ext>
            </a:extLst>
          </p:cNvPr>
          <p:cNvSpPr/>
          <p:nvPr/>
        </p:nvSpPr>
        <p:spPr>
          <a:xfrm>
            <a:off x="6041435" y="6132336"/>
            <a:ext cx="993199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Supervisor:</a:t>
            </a:r>
          </a:p>
          <a:p>
            <a:pPr algn="ctr"/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Dr.Zakharia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Frenkel</a:t>
            </a:r>
            <a:endParaRPr lang="he-IL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41" name="תמונה 240" descr="תמונה שמכילה צילום מסך, שחור, חשיכה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7D75B38-692B-E140-756B-3E8F3510E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79" y="839292"/>
            <a:ext cx="3924300" cy="2733675"/>
          </a:xfrm>
          <a:prstGeom prst="rect">
            <a:avLst/>
          </a:prstGeom>
        </p:spPr>
      </p:pic>
      <p:pic>
        <p:nvPicPr>
          <p:cNvPr id="244" name="image1.png" descr="A black background with purple letters&#10;&#10;Description automatically generated">
            <a:extLst>
              <a:ext uri="{FF2B5EF4-FFF2-40B4-BE49-F238E27FC236}">
                <a16:creationId xmlns:a16="http://schemas.microsoft.com/office/drawing/2014/main" id="{FFDFACF6-935D-7DE5-42B9-B3AEBBF50C6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987" y="108004"/>
            <a:ext cx="1705959" cy="4616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B74BE93-C384-835E-1871-3788079BB0FE}"/>
              </a:ext>
            </a:extLst>
          </p:cNvPr>
          <p:cNvSpPr/>
          <p:nvPr/>
        </p:nvSpPr>
        <p:spPr>
          <a:xfrm>
            <a:off x="115760" y="145481"/>
            <a:ext cx="630910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Activity Diagram </a:t>
            </a:r>
          </a:p>
        </p:txBody>
      </p:sp>
      <p:sp>
        <p:nvSpPr>
          <p:cNvPr id="6" name="משולש ישר-זווית 5">
            <a:extLst>
              <a:ext uri="{FF2B5EF4-FFF2-40B4-BE49-F238E27FC236}">
                <a16:creationId xmlns:a16="http://schemas.microsoft.com/office/drawing/2014/main" id="{02AD59AA-DBD0-EFA6-C7A9-6BFBCA5BD139}"/>
              </a:ext>
            </a:extLst>
          </p:cNvPr>
          <p:cNvSpPr/>
          <p:nvPr/>
        </p:nvSpPr>
        <p:spPr>
          <a:xfrm>
            <a:off x="0" y="2592805"/>
            <a:ext cx="3940342" cy="426519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DD3F9A2-5048-F848-B230-D5E2615CCE25}"/>
              </a:ext>
            </a:extLst>
          </p:cNvPr>
          <p:cNvSpPr txBox="1"/>
          <p:nvPr/>
        </p:nvSpPr>
        <p:spPr>
          <a:xfrm>
            <a:off x="1399034" y="2592805"/>
            <a:ext cx="4445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Illustration of the main flow of </a:t>
            </a:r>
          </a:p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InstaAd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application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2" name="Picture 2" descr="Flow - Free interface icons">
            <a:extLst>
              <a:ext uri="{FF2B5EF4-FFF2-40B4-BE49-F238E27FC236}">
                <a16:creationId xmlns:a16="http://schemas.microsoft.com/office/drawing/2014/main" id="{DAF4B8E4-2591-4596-303B-C9AA6E9C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215" y="3593296"/>
            <a:ext cx="971549" cy="9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9DD308-588F-F096-86CF-3D6E67D5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05" y="-22770"/>
            <a:ext cx="5484395" cy="688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131E5C1F-7482-58FE-49B5-3979DC6A609C}"/>
              </a:ext>
            </a:extLst>
          </p:cNvPr>
          <p:cNvCxnSpPr/>
          <p:nvPr/>
        </p:nvCxnSpPr>
        <p:spPr>
          <a:xfrm flipV="1">
            <a:off x="2523574" y="2812365"/>
            <a:ext cx="536095" cy="17662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BF9CDAB5-302A-01B2-25FB-A62B98C1747F}"/>
              </a:ext>
            </a:extLst>
          </p:cNvPr>
          <p:cNvCxnSpPr>
            <a:cxnSpLocks/>
          </p:cNvCxnSpPr>
          <p:nvPr/>
        </p:nvCxnSpPr>
        <p:spPr>
          <a:xfrm>
            <a:off x="2528505" y="3130508"/>
            <a:ext cx="531164" cy="2206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05527" y="419724"/>
            <a:ext cx="568127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Interface</a:t>
            </a:r>
            <a:endParaRPr lang="he-IL" sz="4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תמונה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7" y="2407631"/>
            <a:ext cx="2117594" cy="1371432"/>
          </a:xfrm>
          <a:prstGeom prst="rect">
            <a:avLst/>
          </a:prstGeom>
        </p:spPr>
      </p:pic>
      <p:pic>
        <p:nvPicPr>
          <p:cNvPr id="12" name="תמונה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3" y="1600420"/>
            <a:ext cx="1998761" cy="1176660"/>
          </a:xfrm>
          <a:prstGeom prst="rect">
            <a:avLst/>
          </a:prstGeom>
        </p:spPr>
      </p:pic>
      <p:pic>
        <p:nvPicPr>
          <p:cNvPr id="13" name="תמונה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3" y="3240814"/>
            <a:ext cx="2026873" cy="1127826"/>
          </a:xfrm>
          <a:prstGeom prst="rect">
            <a:avLst/>
          </a:prstGeom>
        </p:spPr>
      </p:pic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131E5C1F-7482-58FE-49B5-3979DC6A609C}"/>
              </a:ext>
            </a:extLst>
          </p:cNvPr>
          <p:cNvCxnSpPr/>
          <p:nvPr/>
        </p:nvCxnSpPr>
        <p:spPr>
          <a:xfrm flipV="1">
            <a:off x="5139007" y="3152500"/>
            <a:ext cx="536095" cy="17662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BF9CDAB5-302A-01B2-25FB-A62B98C1747F}"/>
              </a:ext>
            </a:extLst>
          </p:cNvPr>
          <p:cNvCxnSpPr>
            <a:cxnSpLocks/>
          </p:cNvCxnSpPr>
          <p:nvPr/>
        </p:nvCxnSpPr>
        <p:spPr>
          <a:xfrm>
            <a:off x="5139007" y="2768381"/>
            <a:ext cx="531164" cy="22061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תמונה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55" y="2428572"/>
            <a:ext cx="2055177" cy="1371432"/>
          </a:xfrm>
          <a:prstGeom prst="rect">
            <a:avLst/>
          </a:prstGeom>
        </p:spPr>
      </p:pic>
      <p:pic>
        <p:nvPicPr>
          <p:cNvPr id="18" name="תמונה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272500"/>
            <a:ext cx="2178487" cy="1641694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BF9CDAB5-302A-01B2-25FB-A62B98C1747F}"/>
              </a:ext>
            </a:extLst>
          </p:cNvPr>
          <p:cNvCxnSpPr>
            <a:cxnSpLocks/>
          </p:cNvCxnSpPr>
          <p:nvPr/>
        </p:nvCxnSpPr>
        <p:spPr>
          <a:xfrm flipV="1">
            <a:off x="7847932" y="3093347"/>
            <a:ext cx="799513" cy="530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BF9CDAB5-302A-01B2-25FB-A62B98C1747F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820343" y="3800004"/>
            <a:ext cx="1" cy="86943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BF9CDAB5-302A-01B2-25FB-A62B98C1747F}"/>
              </a:ext>
            </a:extLst>
          </p:cNvPr>
          <p:cNvCxnSpPr>
            <a:cxnSpLocks/>
          </p:cNvCxnSpPr>
          <p:nvPr/>
        </p:nvCxnSpPr>
        <p:spPr>
          <a:xfrm>
            <a:off x="9776043" y="3965667"/>
            <a:ext cx="0" cy="70376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תמונה 2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00" y="4726624"/>
            <a:ext cx="2254885" cy="1952625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הנע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9F619B8-38C3-B625-166D-17875F16AB7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38" t="1753" b="12637"/>
          <a:stretch>
            <a:fillRect/>
          </a:stretch>
        </p:blipFill>
        <p:spPr>
          <a:xfrm>
            <a:off x="8924539" y="4720909"/>
            <a:ext cx="1808385" cy="20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AB1F-0983-4212-781D-1F0CE4995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8DF032-2D24-55D9-8611-D3F3D2164498}"/>
              </a:ext>
            </a:extLst>
          </p:cNvPr>
          <p:cNvSpPr txBox="1"/>
          <p:nvPr/>
        </p:nvSpPr>
        <p:spPr>
          <a:xfrm>
            <a:off x="3005527" y="419724"/>
            <a:ext cx="568127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AD</a:t>
            </a:r>
            <a:endParaRPr lang="he-IL" sz="40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Call us now (1)">
            <a:hlinkClick r:id="" action="ppaction://media"/>
            <a:extLst>
              <a:ext uri="{FF2B5EF4-FFF2-40B4-BE49-F238E27FC236}">
                <a16:creationId xmlns:a16="http://schemas.microsoft.com/office/drawing/2014/main" id="{A690A0BD-0974-1F6C-E8A1-E92069433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9302" y="2011679"/>
            <a:ext cx="4072981" cy="407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Expected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44280" cy="707886"/>
            <a:chOff x="1715369" y="1766707"/>
            <a:chExt cx="1783314" cy="7078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Ad results and variety will improve over time through user history and preferences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1400" b="1" dirty="0"/>
                <a:t>Personalized Output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92031" y="3754307"/>
            <a:ext cx="3144280" cy="892552"/>
            <a:chOff x="1715369" y="1766707"/>
            <a:chExt cx="1783314" cy="892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Users will save time and money by generating ads without hiring designers or agencies or paying for website subscription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1400" b="1" dirty="0"/>
                <a:t>Cost &amp; Time Savings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707886"/>
            <a:chOff x="1715369" y="1766707"/>
            <a:chExt cx="1783314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Complete ads can be generated in less than one minute from a simple prompt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1400" b="1" dirty="0"/>
                <a:t>Speed and Efficiency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1118989" y="4628647"/>
            <a:ext cx="3144280" cy="892552"/>
            <a:chOff x="1715369" y="1766707"/>
            <a:chExt cx="1783314" cy="892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Can be accessed from any regular PC and used by anyone with basic technical knowledge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sz="1400" b="1" dirty="0"/>
                <a:t>Accessibility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A24E2121-4AF7-427A-86EF-337919F3F135}"/>
              </a:ext>
            </a:extLst>
          </p:cNvPr>
          <p:cNvSpPr/>
          <p:nvPr/>
        </p:nvSpPr>
        <p:spPr>
          <a:xfrm>
            <a:off x="5294878" y="365795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BF27EBD3-3206-4C8A-9B24-1300017ECF40}"/>
              </a:ext>
            </a:extLst>
          </p:cNvPr>
          <p:cNvSpPr/>
          <p:nvPr/>
        </p:nvSpPr>
        <p:spPr>
          <a:xfrm rot="2700000">
            <a:off x="6658697" y="4398029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0C6EE5F0-BAF3-465E-964F-2CA5A51C8604}"/>
              </a:ext>
            </a:extLst>
          </p:cNvPr>
          <p:cNvSpPr/>
          <p:nvPr/>
        </p:nvSpPr>
        <p:spPr>
          <a:xfrm flipH="1">
            <a:off x="6598692" y="277128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8B03A7-C29B-4642-B5FB-6EAA705CB936}"/>
              </a:ext>
            </a:extLst>
          </p:cNvPr>
          <p:cNvSpPr/>
          <p:nvPr/>
        </p:nvSpPr>
        <p:spPr>
          <a:xfrm>
            <a:off x="5222806" y="5317615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Oval 21">
            <a:extLst>
              <a:ext uri="{FF2B5EF4-FFF2-40B4-BE49-F238E27FC236}">
                <a16:creationId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8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success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will</a:t>
            </a:r>
            <a:r>
              <a:rPr lang="en-US" dirty="0"/>
              <a:t> be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measured</a:t>
            </a:r>
            <a:r>
              <a:rPr lang="en-US" dirty="0"/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871879"/>
            <a:chOff x="-475010" y="1114178"/>
            <a:chExt cx="4241713" cy="87187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Speed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Advertisement generated in a reasonable amount of from prompt to output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687213"/>
            <a:chOff x="-475010" y="1114178"/>
            <a:chExt cx="4241713" cy="6872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System Stability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 critical crashes or bugs during regular use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687213"/>
            <a:chOff x="-475011" y="1114178"/>
            <a:chExt cx="4241712" cy="6872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1" y="1114178"/>
              <a:ext cx="42417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Usability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09" y="1339726"/>
              <a:ext cx="42262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Users can create full advertisements without external help or training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871879"/>
            <a:chOff x="-475010" y="1114178"/>
            <a:chExt cx="4241713" cy="87187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Output Quality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Generated ads are relevant, visually appealing, and consistent with the prompt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>
            <a:extLst>
              <a:ext uri="{FF2B5EF4-FFF2-40B4-BE49-F238E27FC236}">
                <a16:creationId xmlns:a16="http://schemas.microsoft.com/office/drawing/2014/main" id="{A7A119D6-25BC-9C6C-87DA-068E00548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3505" y="399896"/>
            <a:ext cx="11548737" cy="776690"/>
          </a:xfrm>
        </p:spPr>
        <p:txBody>
          <a:bodyPr/>
          <a:lstStyle/>
          <a:p>
            <a:r>
              <a:rPr lang="en-US" dirty="0"/>
              <a:t>Evaluation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Matrix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expectations</a:t>
            </a:r>
            <a:r>
              <a:rPr lang="en-US" dirty="0"/>
              <a:t>:</a:t>
            </a:r>
            <a:endParaRPr lang="he-IL" dirty="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E64F7EDA-35CB-6771-66D8-1E9B667A6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710353"/>
              </p:ext>
            </p:extLst>
          </p:nvPr>
        </p:nvGraphicFramePr>
        <p:xfrm>
          <a:off x="887132" y="1572797"/>
          <a:ext cx="10527102" cy="4327548"/>
        </p:xfrm>
        <a:graphic>
          <a:graphicData uri="http://schemas.openxmlformats.org/drawingml/2006/table">
            <a:tbl>
              <a:tblPr/>
              <a:tblGrid>
                <a:gridCol w="3509034">
                  <a:extLst>
                    <a:ext uri="{9D8B030D-6E8A-4147-A177-3AD203B41FA5}">
                      <a16:colId xmlns:a16="http://schemas.microsoft.com/office/drawing/2014/main" val="3434909447"/>
                    </a:ext>
                  </a:extLst>
                </a:gridCol>
                <a:gridCol w="3509034">
                  <a:extLst>
                    <a:ext uri="{9D8B030D-6E8A-4147-A177-3AD203B41FA5}">
                      <a16:colId xmlns:a16="http://schemas.microsoft.com/office/drawing/2014/main" val="3800175401"/>
                    </a:ext>
                  </a:extLst>
                </a:gridCol>
                <a:gridCol w="3509034">
                  <a:extLst>
                    <a:ext uri="{9D8B030D-6E8A-4147-A177-3AD203B41FA5}">
                      <a16:colId xmlns:a16="http://schemas.microsoft.com/office/drawing/2014/main" val="3270627646"/>
                    </a:ext>
                  </a:extLst>
                </a:gridCol>
              </a:tblGrid>
              <a:tr h="529930"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en-US" sz="16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Evaluation Aspect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en-US" sz="1600" b="1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Goal Description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Target Accuracy / Success Rate</a:t>
                      </a:r>
                      <a:endParaRPr lang="en-US" sz="16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645498"/>
                  </a:ext>
                </a:extLst>
              </a:tr>
              <a:tr h="756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Ad Relevance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Generated ad correctly matches user prompt and intent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16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90%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03422"/>
                  </a:ext>
                </a:extLst>
              </a:tr>
              <a:tr h="529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Personalization Accuracy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System learns and adapts to user preferences effectively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he-IL" sz="16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730583"/>
                  </a:ext>
                </a:extLst>
              </a:tr>
              <a:tr h="756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Visual / Design Quality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Ads look professional and appealing (based on user ratings)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he-IL" sz="16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514431"/>
                  </a:ext>
                </a:extLst>
              </a:tr>
              <a:tr h="529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NLP Processing Quality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Prompt is correctly tokenized, cleaned, and enhanced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he-IL" sz="16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6846507"/>
                  </a:ext>
                </a:extLst>
              </a:tr>
              <a:tr h="529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Generation Speed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Ad created within acceptable response </a:t>
                      </a:r>
                      <a:r>
                        <a:rPr lang="en-US" sz="1600"/>
                        <a:t>time (&lt;45 </a:t>
                      </a:r>
                      <a:r>
                        <a:rPr lang="en-US" sz="1600" dirty="0"/>
                        <a:t>sec)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he-IL" sz="16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156970"/>
                  </a:ext>
                </a:extLst>
              </a:tr>
              <a:tr h="529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Satisfaction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Positive feedback / user willingness to reuse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23" rtl="0" eaLnBrk="1" latinLnBrk="0" hangingPunct="1">
                        <a:buNone/>
                      </a:pPr>
                      <a:r>
                        <a:rPr lang="he-IL" sz="1600" kern="1200" dirty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90%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43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635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865019" y="827396"/>
            <a:ext cx="78883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2">
                    <a:lumMod val="50000"/>
                  </a:schemeClr>
                </a:solidFill>
                <a:cs typeface="Arial" pitchFamily="34" charset="0"/>
              </a:rPr>
              <a:t>Expected</a:t>
            </a:r>
          </a:p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Challenges</a:t>
            </a:r>
            <a:endParaRPr lang="ko-KR" altLang="en-US" sz="48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350614" y="505638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208180" y="3997997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8090741" y="285814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909287" y="1775315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51">
            <a:extLst>
              <a:ext uri="{FF2B5EF4-FFF2-40B4-BE49-F238E27FC236}">
                <a16:creationId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376488" y="2212329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568157" y="3231471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ardrop 1">
            <a:extLst>
              <a:ext uri="{FF2B5EF4-FFF2-40B4-BE49-F238E27FC236}">
                <a16:creationId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645138" y="434481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4809178" y="5422777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4167351" y="3735535"/>
            <a:ext cx="1818547" cy="1095894"/>
            <a:chOff x="3131840" y="2204865"/>
            <a:chExt cx="3096344" cy="10958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5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API Usage &amp; Cost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external AI services involves rate limits and rising costs as the system scales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6234204" y="2639640"/>
            <a:ext cx="1818547" cy="1095895"/>
            <a:chOff x="3131840" y="2204864"/>
            <a:chExt cx="3096344" cy="109589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Response Time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Generating images, videos, or voices can take time and impact the user experience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854249" y="1387463"/>
            <a:ext cx="1818547" cy="1331536"/>
            <a:chOff x="3131840" y="1969223"/>
            <a:chExt cx="3096344" cy="13315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1969223"/>
              <a:ext cx="309634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Interaction Design Balance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Balancing simplicity for beginners with flexibility for advanced users is a key challenge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821552" y="429997"/>
            <a:ext cx="1818547" cy="1095895"/>
            <a:chOff x="3131840" y="2204864"/>
            <a:chExt cx="3096344" cy="109589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/>
                <a:t>Security &amp; Privacy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Protecting user data, login credentials, and preventing malicious input is essential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85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C8BDB5B5-B0C0-905C-6356-AA9DB11DADC7}"/>
              </a:ext>
            </a:extLst>
          </p:cNvPr>
          <p:cNvSpPr/>
          <p:nvPr/>
        </p:nvSpPr>
        <p:spPr>
          <a:xfrm>
            <a:off x="3006370" y="267888"/>
            <a:ext cx="719688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AI In Modern Advertising</a:t>
            </a:r>
            <a:endParaRPr lang="ko-KR" alt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sp>
        <p:nvSpPr>
          <p:cNvPr id="176" name="תיבת טקסט 175">
            <a:extLst>
              <a:ext uri="{FF2B5EF4-FFF2-40B4-BE49-F238E27FC236}">
                <a16:creationId xmlns:a16="http://schemas.microsoft.com/office/drawing/2014/main" id="{241DB971-8B07-1E98-3802-8F0B5F3FD6E2}"/>
              </a:ext>
            </a:extLst>
          </p:cNvPr>
          <p:cNvSpPr txBox="1"/>
          <p:nvPr/>
        </p:nvSpPr>
        <p:spPr>
          <a:xfrm>
            <a:off x="3329413" y="1378945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in advertising refers to the use of intelligent algorithms to create, analyze, and optimize promotional content.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8" name="תיבת טקסט 177">
            <a:extLst>
              <a:ext uri="{FF2B5EF4-FFF2-40B4-BE49-F238E27FC236}">
                <a16:creationId xmlns:a16="http://schemas.microsoft.com/office/drawing/2014/main" id="{6DA10903-77FD-E3F6-4C39-7C0E9B6C1D8B}"/>
              </a:ext>
            </a:extLst>
          </p:cNvPr>
          <p:cNvSpPr txBox="1"/>
          <p:nvPr/>
        </p:nvSpPr>
        <p:spPr>
          <a:xfrm>
            <a:off x="3329413" y="2353270"/>
            <a:ext cx="60975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rise of generative AI has opened new opportunities for creative, automatic ad generation without human intervention</a:t>
            </a:r>
          </a:p>
        </p:txBody>
      </p:sp>
      <p:pic>
        <p:nvPicPr>
          <p:cNvPr id="1027" name="Picture 3" descr="Generative AI Advertising in Transforming the Ad Industry | Marketing  Evolution">
            <a:extLst>
              <a:ext uri="{FF2B5EF4-FFF2-40B4-BE49-F238E27FC236}">
                <a16:creationId xmlns:a16="http://schemas.microsoft.com/office/drawing/2014/main" id="{06DAE7BE-FF46-5A0D-CFF2-76D0472FD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076" y="4220095"/>
            <a:ext cx="3835166" cy="2517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9" name="AutoShape 5" descr="Flying Robot 3D Icon - Free Download Science &amp; Technology 3D Icons |  IconScout">
            <a:extLst>
              <a:ext uri="{FF2B5EF4-FFF2-40B4-BE49-F238E27FC236}">
                <a16:creationId xmlns:a16="http://schemas.microsoft.com/office/drawing/2014/main" id="{7A332507-7EAC-F139-4B4B-2BED3E25D7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82" name="תמונה 181" descr="תמונה שמכילה צעצוע, צורת בעל חיים, סרט מצוי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08677A3-DE42-0168-5EE6-E4844D9E0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1948" y="199211"/>
            <a:ext cx="1392014" cy="1392014"/>
          </a:xfrm>
          <a:prstGeom prst="rect">
            <a:avLst/>
          </a:prstGeom>
        </p:spPr>
      </p:pic>
      <p:sp>
        <p:nvSpPr>
          <p:cNvPr id="188" name="תיבת טקסט 187">
            <a:extLst>
              <a:ext uri="{FF2B5EF4-FFF2-40B4-BE49-F238E27FC236}">
                <a16:creationId xmlns:a16="http://schemas.microsoft.com/office/drawing/2014/main" id="{0F3DA637-BC02-F3DC-C59B-1DF0BF868106}"/>
              </a:ext>
            </a:extLst>
          </p:cNvPr>
          <p:cNvSpPr txBox="1"/>
          <p:nvPr/>
        </p:nvSpPr>
        <p:spPr>
          <a:xfrm>
            <a:off x="3329413" y="3457304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 enables the creation of ads tailored to each individual</a:t>
            </a:r>
            <a:endParaRPr lang="he-I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9" name="תמונה 188" descr="תמונה שמכילה צעצוע, צורת בעל חיים, סרט מצוי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8B2A4D2-4FBF-982B-CE8A-29C9A48372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1" y="5174866"/>
            <a:ext cx="1392014" cy="13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AF35-E9D6-5705-6AD5-F945B2B2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48AFA40-42D9-1B87-9F85-E90062D01628}"/>
              </a:ext>
            </a:extLst>
          </p:cNvPr>
          <p:cNvSpPr/>
          <p:nvPr/>
        </p:nvSpPr>
        <p:spPr>
          <a:xfrm>
            <a:off x="317491" y="220330"/>
            <a:ext cx="64631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The Current Situation</a:t>
            </a:r>
            <a:endParaRPr lang="ko-KR" altLang="en-US" sz="44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067BFA9-3FF2-F731-B187-3AF381CA2504}"/>
              </a:ext>
            </a:extLst>
          </p:cNvPr>
          <p:cNvSpPr txBox="1"/>
          <p:nvPr/>
        </p:nvSpPr>
        <p:spPr>
          <a:xfrm>
            <a:off x="317491" y="989771"/>
            <a:ext cx="6144490" cy="543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are 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advertising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he-IL" dirty="0">
                <a:latin typeface="Arial" panose="020B0604020202020204" pitchFamily="34" charset="0"/>
              </a:rPr>
              <a:t>that similar to our project that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already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he-IL" altLang="he-IL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</a:t>
            </a:r>
            <a:endParaRPr lang="he-IL" altLang="he-IL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They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ads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templates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personalization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APIs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powerful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accessible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</a:t>
            </a:r>
            <a:r>
              <a:rPr kumimoji="0" lang="he-IL" altLang="he-IL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These tools streamline ad creation by combining user inputs with automated design and messaging generation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Typically built for marketing teams and are optimized for large-scale commercial use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e-IL" altLang="he-IL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4" name="Picture 4" descr="Sendspark Raises $300,000 to Help Businesses Drive Email Engagement with  Personalized Videos.">
            <a:extLst>
              <a:ext uri="{FF2B5EF4-FFF2-40B4-BE49-F238E27FC236}">
                <a16:creationId xmlns:a16="http://schemas.microsoft.com/office/drawing/2014/main" id="{3A4C5715-6260-1E07-25EC-A4F2C05C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14" y="1247174"/>
            <a:ext cx="3612333" cy="61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Human AI - Features &amp; Pricing (June 2025)">
            <a:extLst>
              <a:ext uri="{FF2B5EF4-FFF2-40B4-BE49-F238E27FC236}">
                <a16:creationId xmlns:a16="http://schemas.microsoft.com/office/drawing/2014/main" id="{E09F531D-ADCF-6AC2-BFA4-0204A5D5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60" y="2635462"/>
            <a:ext cx="3889440" cy="11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dCreative">
            <a:extLst>
              <a:ext uri="{FF2B5EF4-FFF2-40B4-BE49-F238E27FC236}">
                <a16:creationId xmlns:a16="http://schemas.microsoft.com/office/drawing/2014/main" id="{AAF81EB4-F907-CACD-678D-61BF30D8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14" y="4416776"/>
            <a:ext cx="3168377" cy="137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36218" y="5997931"/>
            <a:ext cx="1230856" cy="67958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D78AF-E54A-E703-4B7A-F83CC848B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7020C4C7-2B33-919A-F884-08D1213C263E}"/>
              </a:ext>
            </a:extLst>
          </p:cNvPr>
          <p:cNvSpPr/>
          <p:nvPr/>
        </p:nvSpPr>
        <p:spPr>
          <a:xfrm>
            <a:off x="254116" y="234614"/>
            <a:ext cx="935161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The Problem</a:t>
            </a:r>
            <a:endParaRPr lang="ko-KR" altLang="en-US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B934DBC-3B76-05DE-8CF3-75219955C327}"/>
              </a:ext>
            </a:extLst>
          </p:cNvPr>
          <p:cNvSpPr txBox="1"/>
          <p:nvPr/>
        </p:nvSpPr>
        <p:spPr>
          <a:xfrm>
            <a:off x="145475" y="1732880"/>
            <a:ext cx="6144490" cy="405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are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non-technical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often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generic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originality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don’t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user’s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preferences</a:t>
            </a:r>
            <a:r>
              <a:rPr kumimoji="0" lang="he-IL" altLang="he-IL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he-IL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Often come with high subscription costs, making them inaccessible to small businesses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he-IL" altLang="he-IL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dirty="0"/>
          </a:p>
          <a:p>
            <a:pPr marR="0" lvl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6A478D-6C69-4F39-D580-4382525611C5}"/>
              </a:ext>
            </a:extLst>
          </p:cNvPr>
          <p:cNvSpPr txBox="1"/>
          <p:nvPr/>
        </p:nvSpPr>
        <p:spPr>
          <a:xfrm>
            <a:off x="6996546" y="467339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There is a clear need for a platform that is</a:t>
            </a:r>
            <a:endParaRPr lang="he-IL" sz="1600" u="sng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A9089B3-DEBD-4941-36FB-AEED91242342}"/>
              </a:ext>
            </a:extLst>
          </p:cNvPr>
          <p:cNvSpPr txBox="1"/>
          <p:nvPr/>
        </p:nvSpPr>
        <p:spPr>
          <a:xfrm>
            <a:off x="6996546" y="5100933"/>
            <a:ext cx="6096000" cy="1021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intuitive</a:t>
            </a:r>
            <a:endParaRPr kumimoji="0" lang="he-IL" altLang="he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</a:t>
            </a:r>
            <a:endParaRPr kumimoji="0" lang="he-IL" altLang="he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he-IL" altLang="he-IL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he-IL" altLang="he-IL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he-IL" altLang="he-IL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</a:t>
            </a:r>
            <a:endParaRPr kumimoji="0" lang="he-IL" altLang="he-IL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חץ: מכופף למעלה 11">
            <a:extLst>
              <a:ext uri="{FF2B5EF4-FFF2-40B4-BE49-F238E27FC236}">
                <a16:creationId xmlns:a16="http://schemas.microsoft.com/office/drawing/2014/main" id="{EF1D0D4D-89EC-83AD-471B-6B7F43C0E4F6}"/>
              </a:ext>
            </a:extLst>
          </p:cNvPr>
          <p:cNvSpPr/>
          <p:nvPr/>
        </p:nvSpPr>
        <p:spPr>
          <a:xfrm rot="5400000">
            <a:off x="4998780" y="4645740"/>
            <a:ext cx="933984" cy="910387"/>
          </a:xfrm>
          <a:prstGeom prst="bentUp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52" name="Picture 4" descr="Non Technical User icon vector image Can be used for No Code | Premium  Vector">
            <a:extLst>
              <a:ext uri="{FF2B5EF4-FFF2-40B4-BE49-F238E27FC236}">
                <a16:creationId xmlns:a16="http://schemas.microsoft.com/office/drawing/2014/main" id="{A3204FF5-A564-F9E5-15D3-7AC1E51DE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703" y="379115"/>
            <a:ext cx="1756065" cy="17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גרפיקה 15">
            <a:extLst>
              <a:ext uri="{FF2B5EF4-FFF2-40B4-BE49-F238E27FC236}">
                <a16:creationId xmlns:a16="http://schemas.microsoft.com/office/drawing/2014/main" id="{917C85E3-FDE5-8D51-E501-E6791379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1884" y="2578210"/>
            <a:ext cx="2928819" cy="16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2BBBB6E5-A3CC-8834-4505-7C207EDECCC7}"/>
              </a:ext>
            </a:extLst>
          </p:cNvPr>
          <p:cNvSpPr/>
          <p:nvPr/>
        </p:nvSpPr>
        <p:spPr>
          <a:xfrm>
            <a:off x="76202" y="148931"/>
            <a:ext cx="12115797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cs typeface="Arial" pitchFamily="34" charset="0"/>
              </a:rPr>
              <a:t>Our Solution -&gt; A Simpler Way To Create Ads</a:t>
            </a:r>
            <a:endParaRPr lang="ko-KR" altLang="en-US" sz="4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pic>
        <p:nvPicPr>
          <p:cNvPr id="7" name="תמונה 6" descr="תמונה שמכילה טקסט, קלאפר, שרטוט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BA4F067-1C1F-444E-43AA-1D739570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603" y="887489"/>
            <a:ext cx="3877409" cy="270101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157C03D-9EC8-0C1A-63D6-1A7F60A4BF06}"/>
              </a:ext>
            </a:extLst>
          </p:cNvPr>
          <p:cNvSpPr txBox="1"/>
          <p:nvPr/>
        </p:nvSpPr>
        <p:spPr>
          <a:xfrm>
            <a:off x="76202" y="3267793"/>
            <a:ext cx="11790218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desktop application that allows users to create complete advertisements using natural language only.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Designed for non-technical users, no templates, no editing skills, no complex steps.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user types a short idea or request – the system automatically generates the full ad (text, visuals, or video).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Personalized experience that adapts to the user over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cost compared to other high-priced applications 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3423FC32-7038-194E-53F4-6416CB5FC0DA}"/>
              </a:ext>
            </a:extLst>
          </p:cNvPr>
          <p:cNvSpPr txBox="1"/>
          <p:nvPr/>
        </p:nvSpPr>
        <p:spPr>
          <a:xfrm>
            <a:off x="2298154" y="5720952"/>
            <a:ext cx="795943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Fast, simple, and creative ad generation – from idea to result in one click.</a:t>
            </a:r>
          </a:p>
        </p:txBody>
      </p:sp>
      <p:pic>
        <p:nvPicPr>
          <p:cNvPr id="4098" name="Picture 2" descr="Fast Symbol Vector Art, Icons, and Graphics for Free Download">
            <a:extLst>
              <a:ext uri="{FF2B5EF4-FFF2-40B4-BE49-F238E27FC236}">
                <a16:creationId xmlns:a16="http://schemas.microsoft.com/office/drawing/2014/main" id="{C4DF44BF-6609-8A49-F4D1-1FB9CD80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372" y="5209905"/>
            <a:ext cx="1478628" cy="14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887937" y="24323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BA55F9F6-6ACB-7AB4-5B0E-A079E61DD7F7}"/>
              </a:ext>
            </a:extLst>
          </p:cNvPr>
          <p:cNvSpPr/>
          <p:nvPr/>
        </p:nvSpPr>
        <p:spPr>
          <a:xfrm>
            <a:off x="1875475" y="130339"/>
            <a:ext cx="120326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cs typeface="Arial" pitchFamily="34" charset="0"/>
              </a:rPr>
              <a:t>The Needs &amp; Who Will Benefit</a:t>
            </a:r>
            <a:endParaRPr lang="ko-KR" altLang="en-US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1D273D26-2C93-824C-7E33-53BB7D3B5644}"/>
              </a:ext>
            </a:extLst>
          </p:cNvPr>
          <p:cNvGrpSpPr/>
          <p:nvPr/>
        </p:nvGrpSpPr>
        <p:grpSpPr>
          <a:xfrm>
            <a:off x="4372289" y="1843343"/>
            <a:ext cx="3277228" cy="738664"/>
            <a:chOff x="6210997" y="1433695"/>
            <a:chExt cx="3887322" cy="525503"/>
          </a:xfrm>
        </p:grpSpPr>
        <p:sp>
          <p:nvSpPr>
            <p:cNvPr id="84" name="TextBox 3">
              <a:extLst>
                <a:ext uri="{FF2B5EF4-FFF2-40B4-BE49-F238E27FC236}">
                  <a16:creationId xmlns:a16="http://schemas.microsoft.com/office/drawing/2014/main" id="{840E71BC-80E7-501B-1118-35728BB48217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Small Business Owners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4">
              <a:extLst>
                <a:ext uri="{FF2B5EF4-FFF2-40B4-BE49-F238E27FC236}">
                  <a16:creationId xmlns:a16="http://schemas.microsoft.com/office/drawing/2014/main" id="{2DCD4814-28CF-5D88-8C37-6421FB66EDD8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Who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want to create ads quickly without hiring designers</a:t>
              </a:r>
              <a:r>
                <a:rPr lang="en-US" sz="1200" dirty="0"/>
                <a:t>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or marketers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5">
            <a:extLst>
              <a:ext uri="{FF2B5EF4-FFF2-40B4-BE49-F238E27FC236}">
                <a16:creationId xmlns:a16="http://schemas.microsoft.com/office/drawing/2014/main" id="{5BC5E2CD-76D5-73C2-8B11-3BCE8FDC6C37}"/>
              </a:ext>
            </a:extLst>
          </p:cNvPr>
          <p:cNvGrpSpPr/>
          <p:nvPr/>
        </p:nvGrpSpPr>
        <p:grpSpPr>
          <a:xfrm>
            <a:off x="8808632" y="3045685"/>
            <a:ext cx="2725483" cy="738665"/>
            <a:chOff x="6210996" y="1433695"/>
            <a:chExt cx="1712589" cy="525504"/>
          </a:xfrm>
        </p:grpSpPr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6722C5A7-9CF7-2D51-DBAD-702E148698F2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Independent</a:t>
              </a:r>
              <a:r>
                <a:rPr lang="en-US" sz="1200" dirty="0"/>
                <a:t> 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Creators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7">
              <a:extLst>
                <a:ext uri="{FF2B5EF4-FFF2-40B4-BE49-F238E27FC236}">
                  <a16:creationId xmlns:a16="http://schemas.microsoft.com/office/drawing/2014/main" id="{BA435349-7B75-E85B-CFB2-DD11E38E219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32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Looking for simple tools to promote their products or services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">
            <a:extLst>
              <a:ext uri="{FF2B5EF4-FFF2-40B4-BE49-F238E27FC236}">
                <a16:creationId xmlns:a16="http://schemas.microsoft.com/office/drawing/2014/main" id="{9D73754E-C390-4D9F-6963-4DA546A22357}"/>
              </a:ext>
            </a:extLst>
          </p:cNvPr>
          <p:cNvGrpSpPr/>
          <p:nvPr/>
        </p:nvGrpSpPr>
        <p:grpSpPr>
          <a:xfrm>
            <a:off x="1454320" y="4345487"/>
            <a:ext cx="2414119" cy="738665"/>
            <a:chOff x="6153564" y="1433695"/>
            <a:chExt cx="1845078" cy="525504"/>
          </a:xfrm>
        </p:grpSpPr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87DD91A-6BF3-20BB-65E4-D7B8FE5477B5}"/>
                </a:ext>
              </a:extLst>
            </p:cNvPr>
            <p:cNvSpPr txBox="1"/>
            <p:nvPr/>
          </p:nvSpPr>
          <p:spPr>
            <a:xfrm>
              <a:off x="6161077" y="1433695"/>
              <a:ext cx="183756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Non-Technical Everyday Users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10">
              <a:extLst>
                <a:ext uri="{FF2B5EF4-FFF2-40B4-BE49-F238E27FC236}">
                  <a16:creationId xmlns:a16="http://schemas.microsoft.com/office/drawing/2014/main" id="{93B7F47E-42C4-B619-4911-6DBEA06C1FB0}"/>
                </a:ext>
              </a:extLst>
            </p:cNvPr>
            <p:cNvSpPr txBox="1"/>
            <p:nvPr/>
          </p:nvSpPr>
          <p:spPr>
            <a:xfrm>
              <a:off x="6153564" y="1630759"/>
              <a:ext cx="1712586" cy="328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Who find existing platforms too complex or expensive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11">
            <a:extLst>
              <a:ext uri="{FF2B5EF4-FFF2-40B4-BE49-F238E27FC236}">
                <a16:creationId xmlns:a16="http://schemas.microsoft.com/office/drawing/2014/main" id="{6268CCF6-AFC2-59AA-629C-A9E2CDE669F0}"/>
              </a:ext>
            </a:extLst>
          </p:cNvPr>
          <p:cNvGrpSpPr/>
          <p:nvPr/>
        </p:nvGrpSpPr>
        <p:grpSpPr>
          <a:xfrm>
            <a:off x="4694774" y="5385828"/>
            <a:ext cx="3767574" cy="738665"/>
            <a:chOff x="4140240" y="1433695"/>
            <a:chExt cx="3889044" cy="525503"/>
          </a:xfrm>
        </p:grpSpPr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0CEAA0CB-E018-190E-400B-138D8A4D351B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Marketing Students And Freelancers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7A6BD3A4-CF89-8E43-2954-7B5012B6FB66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Who want fast, creative ad generation without deep technical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5" name="그룹 40">
            <a:extLst>
              <a:ext uri="{FF2B5EF4-FFF2-40B4-BE49-F238E27FC236}">
                <a16:creationId xmlns:a16="http://schemas.microsoft.com/office/drawing/2014/main" id="{8FC7178F-F9E2-12D0-E0E4-940E32C3AE8A}"/>
              </a:ext>
            </a:extLst>
          </p:cNvPr>
          <p:cNvGrpSpPr/>
          <p:nvPr/>
        </p:nvGrpSpPr>
        <p:grpSpPr>
          <a:xfrm>
            <a:off x="5003250" y="2726874"/>
            <a:ext cx="3210459" cy="1873214"/>
            <a:chOff x="3479248" y="2668635"/>
            <a:chExt cx="3210459" cy="1873214"/>
          </a:xfrm>
          <a:solidFill>
            <a:schemeClr val="accent1"/>
          </a:solidFill>
        </p:grpSpPr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5D68B51D-889A-FA7D-933C-6AF2A6D72E09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7" name="Isosceles Triangle 16">
              <a:extLst>
                <a:ext uri="{FF2B5EF4-FFF2-40B4-BE49-F238E27FC236}">
                  <a16:creationId xmlns:a16="http://schemas.microsoft.com/office/drawing/2014/main" id="{8A37F3A9-A42F-94E9-FEFE-B44B2235F696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그룹 39">
            <a:extLst>
              <a:ext uri="{FF2B5EF4-FFF2-40B4-BE49-F238E27FC236}">
                <a16:creationId xmlns:a16="http://schemas.microsoft.com/office/drawing/2014/main" id="{B05A164B-5ADA-A266-D21F-67CDDAD5462A}"/>
              </a:ext>
            </a:extLst>
          </p:cNvPr>
          <p:cNvGrpSpPr/>
          <p:nvPr/>
        </p:nvGrpSpPr>
        <p:grpSpPr>
          <a:xfrm>
            <a:off x="5313267" y="3112961"/>
            <a:ext cx="2511927" cy="1441169"/>
            <a:chOff x="3789265" y="3054721"/>
            <a:chExt cx="2511927" cy="1441169"/>
          </a:xfrm>
          <a:solidFill>
            <a:schemeClr val="accent1">
              <a:lumMod val="75000"/>
            </a:schemeClr>
          </a:solidFill>
        </p:grpSpPr>
        <p:sp>
          <p:nvSpPr>
            <p:cNvPr id="99" name="Isosceles Triangle 18">
              <a:extLst>
                <a:ext uri="{FF2B5EF4-FFF2-40B4-BE49-F238E27FC236}">
                  <a16:creationId xmlns:a16="http://schemas.microsoft.com/office/drawing/2014/main" id="{AC45A0B7-E91A-AB89-C70D-1BD07E102FAF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0" name="Rectangle 28">
              <a:extLst>
                <a:ext uri="{FF2B5EF4-FFF2-40B4-BE49-F238E27FC236}">
                  <a16:creationId xmlns:a16="http://schemas.microsoft.com/office/drawing/2014/main" id="{1D418EBD-C314-0E63-EF6B-511045788113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1" name="TextBox 20">
            <a:extLst>
              <a:ext uri="{FF2B5EF4-FFF2-40B4-BE49-F238E27FC236}">
                <a16:creationId xmlns:a16="http://schemas.microsoft.com/office/drawing/2014/main" id="{3EE2BB4B-6164-15B4-7ADD-2EAFD99BDFF4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TextBox 21">
            <a:extLst>
              <a:ext uri="{FF2B5EF4-FFF2-40B4-BE49-F238E27FC236}">
                <a16:creationId xmlns:a16="http://schemas.microsoft.com/office/drawing/2014/main" id="{6930B302-445A-AE2A-4D42-C6684D976D62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Oval 10">
            <a:extLst>
              <a:ext uri="{FF2B5EF4-FFF2-40B4-BE49-F238E27FC236}">
                <a16:creationId xmlns:a16="http://schemas.microsoft.com/office/drawing/2014/main" id="{DD2B85B2-E42B-BD73-859E-C35786AED620}"/>
              </a:ext>
            </a:extLst>
          </p:cNvPr>
          <p:cNvSpPr/>
          <p:nvPr/>
        </p:nvSpPr>
        <p:spPr>
          <a:xfrm>
            <a:off x="5878520" y="3786928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4" name="그룹 38">
            <a:extLst>
              <a:ext uri="{FF2B5EF4-FFF2-40B4-BE49-F238E27FC236}">
                <a16:creationId xmlns:a16="http://schemas.microsoft.com/office/drawing/2014/main" id="{C168FB85-ACE8-9345-EB5A-A2C361A63789}"/>
              </a:ext>
            </a:extLst>
          </p:cNvPr>
          <p:cNvGrpSpPr/>
          <p:nvPr/>
        </p:nvGrpSpPr>
        <p:grpSpPr>
          <a:xfrm>
            <a:off x="3983774" y="3562138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105" name="Rectangle 29">
              <a:extLst>
                <a:ext uri="{FF2B5EF4-FFF2-40B4-BE49-F238E27FC236}">
                  <a16:creationId xmlns:a16="http://schemas.microsoft.com/office/drawing/2014/main" id="{9A0B7ADE-4248-15A9-39E4-65C84C7C7303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6" name="Isosceles Triangle 25">
              <a:extLst>
                <a:ext uri="{FF2B5EF4-FFF2-40B4-BE49-F238E27FC236}">
                  <a16:creationId xmlns:a16="http://schemas.microsoft.com/office/drawing/2014/main" id="{6CBCEE99-127E-3A3C-CF51-E748E6D26B1E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7" name="그룹 37">
            <a:extLst>
              <a:ext uri="{FF2B5EF4-FFF2-40B4-BE49-F238E27FC236}">
                <a16:creationId xmlns:a16="http://schemas.microsoft.com/office/drawing/2014/main" id="{1E696FCE-C6B6-91E6-41E7-0F53F4772A95}"/>
              </a:ext>
            </a:extLst>
          </p:cNvPr>
          <p:cNvGrpSpPr/>
          <p:nvPr/>
        </p:nvGrpSpPr>
        <p:grpSpPr>
          <a:xfrm>
            <a:off x="4372289" y="3598954"/>
            <a:ext cx="2499452" cy="1423077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108" name="Rectangle 28">
              <a:extLst>
                <a:ext uri="{FF2B5EF4-FFF2-40B4-BE49-F238E27FC236}">
                  <a16:creationId xmlns:a16="http://schemas.microsoft.com/office/drawing/2014/main" id="{D5F25154-5F51-DC58-E860-2D0EA3DA9774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9" name="Isosceles Triangle 28">
              <a:extLst>
                <a:ext uri="{FF2B5EF4-FFF2-40B4-BE49-F238E27FC236}">
                  <a16:creationId xmlns:a16="http://schemas.microsoft.com/office/drawing/2014/main" id="{CCFB9641-A706-4CC8-8DD8-B1C242BC460E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0" name="TextBox 29">
            <a:extLst>
              <a:ext uri="{FF2B5EF4-FFF2-40B4-BE49-F238E27FC236}">
                <a16:creationId xmlns:a16="http://schemas.microsoft.com/office/drawing/2014/main" id="{3D9509AA-8792-26F0-49C5-10331E86C930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1" name="TextBox 30">
            <a:extLst>
              <a:ext uri="{FF2B5EF4-FFF2-40B4-BE49-F238E27FC236}">
                <a16:creationId xmlns:a16="http://schemas.microsoft.com/office/drawing/2014/main" id="{A8AAB999-855F-FC64-814E-E18B02756D3B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2" name="Rectangle 16">
            <a:extLst>
              <a:ext uri="{FF2B5EF4-FFF2-40B4-BE49-F238E27FC236}">
                <a16:creationId xmlns:a16="http://schemas.microsoft.com/office/drawing/2014/main" id="{2C9F86DE-E349-BE6C-0808-6A498430A293}"/>
              </a:ext>
            </a:extLst>
          </p:cNvPr>
          <p:cNvSpPr/>
          <p:nvPr/>
        </p:nvSpPr>
        <p:spPr>
          <a:xfrm rot="2700000">
            <a:off x="3768314" y="4411686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13" name="גרפיקה 112" descr="כובע בוגרים עם מילוי מלא">
            <a:extLst>
              <a:ext uri="{FF2B5EF4-FFF2-40B4-BE49-F238E27FC236}">
                <a16:creationId xmlns:a16="http://schemas.microsoft.com/office/drawing/2014/main" id="{4DA48A21-2A4F-9D2E-DE46-116E063CC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6924" y="5400245"/>
            <a:ext cx="724248" cy="724248"/>
          </a:xfrm>
          <a:prstGeom prst="rect">
            <a:avLst/>
          </a:prstGeom>
        </p:spPr>
      </p:pic>
      <p:pic>
        <p:nvPicPr>
          <p:cNvPr id="114" name="גרפיקה 113" descr="חנות עם מילוי מלא">
            <a:extLst>
              <a:ext uri="{FF2B5EF4-FFF2-40B4-BE49-F238E27FC236}">
                <a16:creationId xmlns:a16="http://schemas.microsoft.com/office/drawing/2014/main" id="{C6B8A29F-815B-7ECE-24FE-40AD11068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9910" y="1854421"/>
            <a:ext cx="718212" cy="718212"/>
          </a:xfrm>
          <a:prstGeom prst="rect">
            <a:avLst/>
          </a:prstGeom>
        </p:spPr>
      </p:pic>
      <p:pic>
        <p:nvPicPr>
          <p:cNvPr id="115" name="גרפיקה 114" descr="שיעול עם מילוי מלא">
            <a:extLst>
              <a:ext uri="{FF2B5EF4-FFF2-40B4-BE49-F238E27FC236}">
                <a16:creationId xmlns:a16="http://schemas.microsoft.com/office/drawing/2014/main" id="{B047C3C9-60DB-5043-FB18-CEC41F0F53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1766" y="3099689"/>
            <a:ext cx="676711" cy="6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5574812" y="3879118"/>
            <a:ext cx="3680309" cy="893947"/>
            <a:chOff x="1199735" y="1275606"/>
            <a:chExt cx="1962585" cy="8939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 AI Automation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Integrate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advanced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AI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tools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to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automate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the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entire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creative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process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: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idea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design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and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delivery</a:t>
              </a:r>
              <a:endPara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076949" y="1415310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Functional Simplicity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Develop a desktop application that generates personalized advertisements from natural language input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Modular &amp; Maintainable Architecture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Design a system that’s easy to update and expand in the future</a:t>
              </a:r>
            </a:p>
          </p:txBody>
        </p:sp>
      </p:grp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6825881" y="2739547"/>
            <a:ext cx="3680309" cy="893947"/>
            <a:chOff x="1199735" y="1275606"/>
            <a:chExt cx="1962585" cy="89394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Accessibility For All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Make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ad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creation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fast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intuitive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,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and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accessible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to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non-technical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users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and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small</a:t>
              </a:r>
              <a:r>
                <a:rPr kumimoji="0" lang="he-IL" altLang="he-IL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kumimoji="0" lang="he-IL" altLang="he-IL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businesses</a:t>
              </a:r>
              <a:endPara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he-IL" altLang="he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F8075948-FE38-A50F-B478-51E32A1AF274}"/>
              </a:ext>
            </a:extLst>
          </p:cNvPr>
          <p:cNvSpPr/>
          <p:nvPr/>
        </p:nvSpPr>
        <p:spPr>
          <a:xfrm>
            <a:off x="79665" y="292648"/>
            <a:ext cx="1203267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cs typeface="Arial" pitchFamily="34" charset="0"/>
              </a:rPr>
              <a:t>Project Goals</a:t>
            </a:r>
            <a:endParaRPr lang="ko-KR" altLang="en-US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cs typeface="Arial" pitchFamily="34" charset="0"/>
            </a:endParaRPr>
          </a:p>
        </p:txBody>
      </p:sp>
      <p:pic>
        <p:nvPicPr>
          <p:cNvPr id="8" name="גרפיקה 7" descr="בינה מלאכותית קו מיתאר">
            <a:extLst>
              <a:ext uri="{FF2B5EF4-FFF2-40B4-BE49-F238E27FC236}">
                <a16:creationId xmlns:a16="http://schemas.microsoft.com/office/drawing/2014/main" id="{A2D03EF9-346F-A01C-20E6-58D830E8B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0499" y="3534093"/>
            <a:ext cx="564175" cy="564175"/>
          </a:xfrm>
          <a:prstGeom prst="rect">
            <a:avLst/>
          </a:prstGeom>
        </p:spPr>
      </p:pic>
      <p:pic>
        <p:nvPicPr>
          <p:cNvPr id="10" name="גרפיקה 9" descr="בלוג קו מיתאר">
            <a:extLst>
              <a:ext uri="{FF2B5EF4-FFF2-40B4-BE49-F238E27FC236}">
                <a16:creationId xmlns:a16="http://schemas.microsoft.com/office/drawing/2014/main" id="{E57FD5A9-38E3-BC1C-E7BC-1BA0BB7D2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7050" y="4702130"/>
            <a:ext cx="543455" cy="543455"/>
          </a:xfrm>
          <a:prstGeom prst="rect">
            <a:avLst/>
          </a:prstGeom>
        </p:spPr>
      </p:pic>
      <p:pic>
        <p:nvPicPr>
          <p:cNvPr id="13" name="גרפיקה 12" descr="מחשב קו מיתאר">
            <a:extLst>
              <a:ext uri="{FF2B5EF4-FFF2-40B4-BE49-F238E27FC236}">
                <a16:creationId xmlns:a16="http://schemas.microsoft.com/office/drawing/2014/main" id="{EAA4A277-11B1-8091-D5F5-67FD6C8A4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4075" y="1246158"/>
            <a:ext cx="624972" cy="624972"/>
          </a:xfrm>
          <a:prstGeom prst="rect">
            <a:avLst/>
          </a:prstGeom>
        </p:spPr>
      </p:pic>
      <p:pic>
        <p:nvPicPr>
          <p:cNvPr id="15" name="גרפיקה 14" descr="קבוצת אנשים קו מיתאר">
            <a:extLst>
              <a:ext uri="{FF2B5EF4-FFF2-40B4-BE49-F238E27FC236}">
                <a16:creationId xmlns:a16="http://schemas.microsoft.com/office/drawing/2014/main" id="{D2CB9D97-280E-3037-62BB-151048AE3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6284" y="2385630"/>
            <a:ext cx="560702" cy="560702"/>
          </a:xfrm>
          <a:prstGeom prst="rect">
            <a:avLst/>
          </a:prstGeom>
        </p:spPr>
      </p:pic>
      <p:pic>
        <p:nvPicPr>
          <p:cNvPr id="17" name="גרפיקה 16" descr="פגיעה במטרה קו מיתאר">
            <a:extLst>
              <a:ext uri="{FF2B5EF4-FFF2-40B4-BE49-F238E27FC236}">
                <a16:creationId xmlns:a16="http://schemas.microsoft.com/office/drawing/2014/main" id="{F47D6901-B475-B3B8-9B40-85D0E6FFA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6143" y="354901"/>
            <a:ext cx="707886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8E99-4E43-DDE5-24C5-73BBAFF8F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243544AF-CC4A-3434-4933-D0102B243295}"/>
              </a:ext>
            </a:extLst>
          </p:cNvPr>
          <p:cNvSpPr/>
          <p:nvPr/>
        </p:nvSpPr>
        <p:spPr>
          <a:xfrm>
            <a:off x="3418429" y="209413"/>
            <a:ext cx="630910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Technical Preview</a:t>
            </a:r>
          </a:p>
        </p:txBody>
      </p:sp>
      <p:sp>
        <p:nvSpPr>
          <p:cNvPr id="6" name="משולש ישר-זווית 5">
            <a:extLst>
              <a:ext uri="{FF2B5EF4-FFF2-40B4-BE49-F238E27FC236}">
                <a16:creationId xmlns:a16="http://schemas.microsoft.com/office/drawing/2014/main" id="{EA523964-9F45-CD38-4EDD-B729B0049C49}"/>
              </a:ext>
            </a:extLst>
          </p:cNvPr>
          <p:cNvSpPr/>
          <p:nvPr/>
        </p:nvSpPr>
        <p:spPr>
          <a:xfrm>
            <a:off x="0" y="2592805"/>
            <a:ext cx="3940342" cy="426519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427DC55-AF7C-30CE-E977-B7E330D21BD0}"/>
              </a:ext>
            </a:extLst>
          </p:cNvPr>
          <p:cNvSpPr/>
          <p:nvPr/>
        </p:nvSpPr>
        <p:spPr>
          <a:xfrm>
            <a:off x="765466" y="1654343"/>
            <a:ext cx="2652963" cy="139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u="sng" dirty="0">
                <a:ln w="0"/>
                <a:solidFill>
                  <a:schemeClr val="bg1"/>
                </a:solidFill>
              </a:rPr>
              <a:t>Frontend (GUI)</a:t>
            </a:r>
            <a:br>
              <a:rPr lang="en-US" sz="1100" b="1" dirty="0">
                <a:ln w="0"/>
                <a:solidFill>
                  <a:schemeClr val="bg1"/>
                </a:solidFill>
              </a:rPr>
            </a:br>
            <a:r>
              <a:rPr lang="en-US" sz="1100" b="1" dirty="0">
                <a:ln w="0"/>
                <a:solidFill>
                  <a:schemeClr val="bg1"/>
                </a:solidFill>
              </a:rPr>
              <a:t>Built with a GUI framework on PyQt5, Organized into login, registration, ad generation, and saved ads screens. Styles and icons folders ensure design consistency. All actions send HTTP requests to the backend.</a:t>
            </a:r>
            <a:endParaRPr lang="he-IL" sz="11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CAF46F5-1B27-0CAA-714D-7331965D72B6}"/>
              </a:ext>
            </a:extLst>
          </p:cNvPr>
          <p:cNvSpPr/>
          <p:nvPr/>
        </p:nvSpPr>
        <p:spPr>
          <a:xfrm>
            <a:off x="4603539" y="1732548"/>
            <a:ext cx="2652963" cy="139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u="sng" dirty="0"/>
              <a:t>Backend (</a:t>
            </a:r>
            <a:r>
              <a:rPr lang="en-US" sz="1100" b="1" u="sng" dirty="0" err="1"/>
              <a:t>FastAPI</a:t>
            </a:r>
            <a:r>
              <a:rPr lang="en-US" sz="1100" b="1" u="sng" dirty="0"/>
              <a:t>):</a:t>
            </a:r>
            <a:br>
              <a:rPr lang="en-US" sz="1100" b="1" dirty="0"/>
            </a:br>
            <a:r>
              <a:rPr lang="en-US" sz="1100" b="1" dirty="0"/>
              <a:t>Handles authentication, ad requests, and data management. Connects to MongoDB with two collections: user info &amp; saved ads. Controllers act as the bridge between the GUI and backend.</a:t>
            </a:r>
            <a:endParaRPr lang="he-IL" sz="11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63979BD-70D6-B4D6-3E6A-3EF810EBEA6C}"/>
              </a:ext>
            </a:extLst>
          </p:cNvPr>
          <p:cNvSpPr/>
          <p:nvPr/>
        </p:nvSpPr>
        <p:spPr>
          <a:xfrm>
            <a:off x="5237882" y="4126829"/>
            <a:ext cx="2652963" cy="139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u="sng" dirty="0"/>
              <a:t>AI Integration:</a:t>
            </a:r>
            <a:br>
              <a:rPr lang="en-US" sz="1100" b="1" dirty="0"/>
            </a:br>
            <a:r>
              <a:rPr lang="en-US" sz="1100" b="1" dirty="0"/>
              <a:t>Backend communicates with external AI APIs for ad creation. For recommendations, keywords are retrieved from the database to generate personalized ads</a:t>
            </a:r>
            <a:endParaRPr lang="he-IL" sz="11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11" name="חץ: שמאלה-ימינה 10">
            <a:extLst>
              <a:ext uri="{FF2B5EF4-FFF2-40B4-BE49-F238E27FC236}">
                <a16:creationId xmlns:a16="http://schemas.microsoft.com/office/drawing/2014/main" id="{C3D87D3B-D4AB-D6F4-BD25-72A7E2BE7979}"/>
              </a:ext>
            </a:extLst>
          </p:cNvPr>
          <p:cNvSpPr/>
          <p:nvPr/>
        </p:nvSpPr>
        <p:spPr>
          <a:xfrm>
            <a:off x="3418429" y="2206452"/>
            <a:ext cx="1126687" cy="291444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82D0779E-76C0-F9AA-F9FE-8DFF985E8D1B}"/>
              </a:ext>
            </a:extLst>
          </p:cNvPr>
          <p:cNvSpPr/>
          <p:nvPr/>
        </p:nvSpPr>
        <p:spPr>
          <a:xfrm>
            <a:off x="9017532" y="4111791"/>
            <a:ext cx="2762336" cy="139566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100" b="1" u="sng" dirty="0"/>
              <a:t>Data Flow:</a:t>
            </a:r>
            <a:br>
              <a:rPr lang="en-US" sz="1100" b="1" dirty="0"/>
            </a:br>
            <a:r>
              <a:rPr lang="en-US" sz="1100" b="1" dirty="0"/>
              <a:t>User → GUI → </a:t>
            </a:r>
            <a:r>
              <a:rPr lang="en-US" sz="1100" b="1" dirty="0" err="1"/>
              <a:t>FastAPI</a:t>
            </a:r>
            <a:r>
              <a:rPr lang="en-US" sz="1100" b="1" dirty="0"/>
              <a:t> → MongoDB/AI API → Result back to GUI.</a:t>
            </a:r>
            <a:br>
              <a:rPr lang="en-US" sz="1100" b="1" dirty="0"/>
            </a:br>
            <a:r>
              <a:rPr lang="en-US" sz="1100" b="1" dirty="0"/>
              <a:t>Save/View/Delete ads managed directly through MongoDB via API routes.</a:t>
            </a:r>
          </a:p>
        </p:txBody>
      </p:sp>
      <p:sp>
        <p:nvSpPr>
          <p:cNvPr id="13" name="חץ: שמאלה-ימינה 12">
            <a:extLst>
              <a:ext uri="{FF2B5EF4-FFF2-40B4-BE49-F238E27FC236}">
                <a16:creationId xmlns:a16="http://schemas.microsoft.com/office/drawing/2014/main" id="{076EE420-83D3-9C7C-A1B7-23C23C89FF2E}"/>
              </a:ext>
            </a:extLst>
          </p:cNvPr>
          <p:cNvSpPr/>
          <p:nvPr/>
        </p:nvSpPr>
        <p:spPr>
          <a:xfrm>
            <a:off x="7890845" y="4663900"/>
            <a:ext cx="1126687" cy="291444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50" name="Picture 2" descr="Types of sub-workflows">
            <a:extLst>
              <a:ext uri="{FF2B5EF4-FFF2-40B4-BE49-F238E27FC236}">
                <a16:creationId xmlns:a16="http://schemas.microsoft.com/office/drawing/2014/main" id="{3A10DF25-169D-3B1E-D0BD-9E3F6132D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" t="-7840" r="-1394" b="7840"/>
          <a:stretch>
            <a:fillRect/>
          </a:stretch>
        </p:blipFill>
        <p:spPr bwMode="auto">
          <a:xfrm>
            <a:off x="9385039" y="1488908"/>
            <a:ext cx="1726531" cy="172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ckend - Free computer icons">
            <a:extLst>
              <a:ext uri="{FF2B5EF4-FFF2-40B4-BE49-F238E27FC236}">
                <a16:creationId xmlns:a16="http://schemas.microsoft.com/office/drawing/2014/main" id="{A8417D12-F177-8FC8-A0EF-391C08690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83" y="4325692"/>
            <a:ext cx="1259303" cy="1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90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שולש ישר-זווית 4">
            <a:extLst>
              <a:ext uri="{FF2B5EF4-FFF2-40B4-BE49-F238E27FC236}">
                <a16:creationId xmlns:a16="http://schemas.microsoft.com/office/drawing/2014/main" id="{558E3747-FE7E-7BEB-6FE2-6E4CEF7F6923}"/>
              </a:ext>
            </a:extLst>
          </p:cNvPr>
          <p:cNvSpPr/>
          <p:nvPr/>
        </p:nvSpPr>
        <p:spPr>
          <a:xfrm>
            <a:off x="0" y="2592805"/>
            <a:ext cx="3940342" cy="4265195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A6DCAED-1D18-2417-9F9A-BEBFB4E67C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732" y="450243"/>
            <a:ext cx="7642603" cy="56700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1EEADE6A-14A3-3B68-1C73-5A92D538FEBF}"/>
              </a:ext>
            </a:extLst>
          </p:cNvPr>
          <p:cNvSpPr/>
          <p:nvPr/>
        </p:nvSpPr>
        <p:spPr>
          <a:xfrm>
            <a:off x="79665" y="392129"/>
            <a:ext cx="40351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Proposed </a:t>
            </a:r>
          </a:p>
          <a:p>
            <a:r>
              <a:rPr lang="en-US" altLang="ko-KR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Architecture</a:t>
            </a:r>
            <a:endParaRPr lang="ko-KR" altLang="en-US" sz="4800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pic>
        <p:nvPicPr>
          <p:cNvPr id="7170" name="Picture 2" descr="‪What is the best computer monitor for under £200? | Computing | The Guardian‬‏">
            <a:extLst>
              <a:ext uri="{FF2B5EF4-FFF2-40B4-BE49-F238E27FC236}">
                <a16:creationId xmlns:a16="http://schemas.microsoft.com/office/drawing/2014/main" id="{F6A33A31-BA01-E136-8BD4-9C7B934B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33" y="3616762"/>
            <a:ext cx="1270835" cy="12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 descr="תמונה שמכילה טקסט, קלאפר, שרטוט, עיצו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FB02CD2-DCA6-BD5F-A2B5-034DD4A65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t="12210" r="10362" b="21876"/>
          <a:stretch/>
        </p:blipFill>
        <p:spPr>
          <a:xfrm>
            <a:off x="2505104" y="3892215"/>
            <a:ext cx="1043381" cy="595563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429E31BC-704F-00F4-FFAA-A5863FB94270}"/>
              </a:ext>
            </a:extLst>
          </p:cNvPr>
          <p:cNvCxnSpPr/>
          <p:nvPr/>
        </p:nvCxnSpPr>
        <p:spPr>
          <a:xfrm flipH="1">
            <a:off x="3753853" y="4235115"/>
            <a:ext cx="776037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172" name="Picture 4" descr="database mongo db&quot; Icon - Download for free – Iconduck">
            <a:extLst>
              <a:ext uri="{FF2B5EF4-FFF2-40B4-BE49-F238E27FC236}">
                <a16:creationId xmlns:a16="http://schemas.microsoft.com/office/drawing/2014/main" id="{D20E47D9-B3AE-E1E9-734A-D44C3109B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274" y="6041915"/>
            <a:ext cx="700180" cy="7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rver Icon Design 20966106 Vector Art at Vecteezy">
            <a:extLst>
              <a:ext uri="{FF2B5EF4-FFF2-40B4-BE49-F238E27FC236}">
                <a16:creationId xmlns:a16="http://schemas.microsoft.com/office/drawing/2014/main" id="{AA2B2CD0-0F49-5D4A-5167-CBABEE2E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075" y="1103"/>
            <a:ext cx="679278" cy="67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8013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4718</TotalTime>
  <Words>913</Words>
  <Application>Microsoft Office PowerPoint</Application>
  <PresentationFormat>מסך רחב</PresentationFormat>
  <Paragraphs>122</Paragraphs>
  <Slides>17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17</vt:i4>
      </vt:variant>
    </vt:vector>
  </HeadingPairs>
  <TitlesOfParts>
    <vt:vector size="22" baseType="lpstr">
      <vt:lpstr>Arial</vt:lpstr>
      <vt:lpstr>FZShuTi</vt:lpstr>
      <vt:lpstr>Cover and End Slide Master</vt:lpstr>
      <vt:lpstr>Contents Slide Master</vt:lpstr>
      <vt:lpstr>Section Break Slide Master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דניאל עייש</cp:lastModifiedBy>
  <cp:revision>159</cp:revision>
  <dcterms:created xsi:type="dcterms:W3CDTF">2018-04-24T17:14:44Z</dcterms:created>
  <dcterms:modified xsi:type="dcterms:W3CDTF">2025-10-19T16:32:20Z</dcterms:modified>
</cp:coreProperties>
</file>